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18288000" cy="10287000"/>
  <p:notesSz cx="6858000" cy="9144000"/>
  <p:embeddedFontLst>
    <p:embeddedFont>
      <p:font typeface="Pretendard Regular"/>
      <p:regular r:id="rId23"/>
    </p:embeddedFont>
    <p:embeddedFont>
      <p:font typeface="Pretendard ExtraBold"/>
      <p:bold r:id="rId24"/>
    </p:embeddedFont>
    <p:embeddedFont>
      <p:font typeface="Pretendard Bold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10121900" y="4178300"/>
            <a:ext cx="11226800" cy="1056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6120000">
            <a:off x="6718300" y="-8686800"/>
            <a:ext cx="10617200" cy="999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5118100" y="5029200"/>
            <a:ext cx="10312400" cy="241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68400" y="2260600"/>
            <a:ext cx="124587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500" b="false" i="false" u="none" strike="noStrike">
                <a:solidFill>
                  <a:srgbClr val="000000"/>
                </a:solidFill>
                <a:latin typeface="Pretendard Regular"/>
              </a:rPr>
              <a:t>FPGA </a:t>
            </a:r>
            <a:r>
              <a:rPr lang="ko-KR" sz="95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8400" y="3810000"/>
            <a:ext cx="14046200" cy="168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9500" b="false" i="false" u="none" strike="noStrike">
                <a:solidFill>
                  <a:srgbClr val="1C46F0"/>
                </a:solidFill>
                <a:latin typeface="Pretendard ExtraBold"/>
              </a:rPr>
              <a:t>DOOR LOCK </a:t>
            </a:r>
            <a:r>
              <a:rPr lang="ko-KR" sz="9500" b="false" i="false" u="none" strike="noStrike">
                <a:solidFill>
                  <a:srgbClr val="1C46F0"/>
                </a:solidFill>
                <a:ea typeface="Pretendard ExtraBold"/>
              </a:rPr>
              <a:t>시스템</a:t>
            </a:r>
            <a:r>
              <a:rPr lang="en-US" sz="9500" b="false" i="false" u="none" strike="noStrike">
                <a:solidFill>
                  <a:srgbClr val="1C46F0"/>
                </a:solidFill>
                <a:latin typeface="Pretendard ExtraBold"/>
              </a:rPr>
              <a:t> </a:t>
            </a:r>
            <a:r>
              <a:rPr lang="ko-KR" sz="9500" b="false" i="false" u="none" strike="noStrike">
                <a:solidFill>
                  <a:srgbClr val="1C46F0"/>
                </a:solidFill>
                <a:ea typeface="Pretendard ExtraBold"/>
              </a:rPr>
              <a:t>설계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8400" y="8674100"/>
            <a:ext cx="7200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TEAM2   </a:t>
            </a:r>
            <a:r>
              <a:rPr lang="en-US" sz="1900" b="false" i="false" u="none" strike="noStrike">
                <a:solidFill>
                  <a:srgbClr val="1C46F0"/>
                </a:solidFill>
                <a:latin typeface="Pretendard Regular"/>
              </a:rPr>
              <a:t>|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김현국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팀장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),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한승훈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최세환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김지현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Bold"/>
              </a:rPr>
              <a:t>김혜진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054100"/>
            <a:ext cx="2336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2600" b="false" i="true" u="none" strike="noStrike">
                <a:solidFill>
                  <a:srgbClr val="000000"/>
                </a:solidFill>
                <a:latin typeface="Pretendard ExtraBold"/>
              </a:rPr>
              <a:t>DR-</a:t>
            </a:r>
            <a:r>
              <a:rPr lang="en-US" sz="2600" b="false" i="true" u="none" strike="noStrike">
                <a:solidFill>
                  <a:srgbClr val="1C46F0"/>
                </a:solidFill>
                <a:latin typeface="Pretendard Extra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8400" y="5626100"/>
            <a:ext cx="7721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2025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서강대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반도체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전문가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SPI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동작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신호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3175000"/>
            <a:ext cx="6743700" cy="5245100"/>
          </a:xfrm>
          <a:prstGeom prst="rect">
            <a:avLst/>
          </a:prstGeom>
          <a:effectLst>
            <a:outerShdw dir="2700000" dist="483667" blurRad="273428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105900" y="2197100"/>
            <a:ext cx="6604000" cy="7226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2900" b="true" i="false" u="none" strike="noStrike">
                <a:solidFill>
                  <a:srgbClr val="000000"/>
                </a:solidFill>
                <a:latin typeface="Pretendard Regular"/>
              </a:rPr>
              <a:t>4-Wire Interface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CS_N: Chip Select (Active Low)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SCK: Serial Clock (~25MHz)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MOSI: Master  Slave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MISO: Slave  Master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S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Regular"/>
              </a:rPr>
              <a:t>PI Mode 0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Regular"/>
              </a:rPr>
              <a:t>특징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CPOL=0: Clock idle at LOW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CPHA=0: Sample on rising edge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MSB first, 8-bit transfer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900" b="true" i="false" u="none" strike="noStrike">
                <a:solidFill>
                  <a:srgbClr val="000000"/>
                </a:solidFill>
                <a:latin typeface="Pretendard Regular"/>
              </a:rPr>
              <a:t>MFRC522 </a:t>
            </a:r>
            <a:r>
              <a:rPr lang="ko-KR" sz="2900" b="tru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RISC-V Master  MFRC522 Slave</a:t>
            </a:r>
          </a:p>
          <a:p>
            <a:pPr algn="just" lvl="0">
              <a:lnSpc>
                <a:spcPct val="11619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  • AXI  SPI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프로토콜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변환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SPI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Unit Simulation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4343400"/>
            <a:ext cx="101600" cy="3556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45500" y="571500"/>
            <a:ext cx="6629400" cy="1917700"/>
          </a:xfrm>
          <a:prstGeom prst="rect">
            <a:avLst/>
          </a:prstGeom>
          <a:effectLst>
            <a:outerShdw dir="2700000" dist="177040" blurRad="36635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07200" y="2882900"/>
            <a:ext cx="11125200" cy="323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07200" y="6400800"/>
            <a:ext cx="11125200" cy="3416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60500" y="4368800"/>
            <a:ext cx="5270500" cy="3556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I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DLE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트랜잭션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대기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CS_ASSERT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Chip Select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TX_ADDR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바이트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(R/W + Address)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TX_DATA/RX_DATA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  • Write: MOSI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전송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  • Read: MISO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수신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CS_DEASSERT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: Chip Select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비활성화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400800" y="2362200"/>
            <a:ext cx="11455400" cy="4597400"/>
          </a:xfrm>
          <a:prstGeom prst="rect">
            <a:avLst/>
          </a:prstGeom>
          <a:effectLst>
            <a:outerShdw dir="2700000" dist="423869" blurRad="20999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91800" y="7200900"/>
            <a:ext cx="6807200" cy="2501900"/>
          </a:xfrm>
          <a:prstGeom prst="rect">
            <a:avLst/>
          </a:prstGeom>
          <a:effectLst>
            <a:outerShdw dir="2700000" dist="230731" blurRad="62225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5100" y="2933700"/>
            <a:ext cx="4483100" cy="3454400"/>
          </a:xfrm>
          <a:prstGeom prst="rect">
            <a:avLst/>
          </a:prstGeom>
          <a:effectLst>
            <a:outerShdw dir="2700000" dist="319171" blurRad="119068">
              <a:srgbClr val="000000">
                <a:alpha val="5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SPI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 Co-Simulation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2300" y="8115300"/>
            <a:ext cx="86106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BFM (Bus Functional Memory)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Master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돼서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test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하고자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IP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에게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신호를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보내어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simulation 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3302000"/>
            <a:ext cx="88900" cy="579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627100" y="4597400"/>
            <a:ext cx="4038600" cy="502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75800" y="215900"/>
            <a:ext cx="5207000" cy="4889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Backbone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연결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1600" y="3225800"/>
            <a:ext cx="8636000" cy="543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1. riscv_cache_soc.v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IP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(0xA000_0000)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사이즈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SPI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('sck', 'mosi, 'miso', 'cs_n','rst')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spi_axi_controller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인스턴스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2. axi_switch_m3s3 (AXI4-Full Interconnect)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S2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매핑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고속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전송을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AXI4-Full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버스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(I2C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차별점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3. fpga_zed.xdc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I/O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표준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(LVCMOS33)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- PMOD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('')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04 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SPI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46300" y="2082800"/>
            <a:ext cx="13322300" cy="7442200"/>
          </a:xfrm>
          <a:prstGeom prst="rect">
            <a:avLst/>
          </a:prstGeom>
          <a:effectLst>
            <a:outerShdw dir="2700000" dist="687027" blurRad="551693">
              <a:srgbClr val="000000">
                <a:alpha val="5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06  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Firmware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56600" y="673100"/>
            <a:ext cx="81534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Door Lock</a:t>
            </a: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 Flow Chart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15500" y="1866900"/>
            <a:ext cx="7886700" cy="6565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06  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Firmware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100" y="1854200"/>
            <a:ext cx="662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1C46F0"/>
                </a:solidFill>
                <a:ea typeface="Pretendard ExtraBold"/>
              </a:rPr>
              <a:t>주요</a:t>
            </a:r>
            <a:r>
              <a:rPr lang="en-US" sz="6000" b="false" i="false" u="none" strike="noStrike">
                <a:solidFill>
                  <a:srgbClr val="1C46F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1C46F0"/>
                </a:solidFill>
                <a:ea typeface="Pretendard ExtraBold"/>
              </a:rPr>
              <a:t>동작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2800" y="3238500"/>
            <a:ext cx="8394700" cy="543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Matrix keypad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Scanning Algorithm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GPIO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: 4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핀은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Output, 4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Row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핀은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Input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원리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HIGH(1)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신호를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주고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나머지는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LOW(0)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설정합니다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2. Row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핀의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읽어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HIGH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감지되면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Row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교차하는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버튼이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눌린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것입니다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3. 1~2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순차적으로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빠르게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반복합니다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6400" y="2959100"/>
            <a:ext cx="889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4000" y="1549400"/>
            <a:ext cx="6223000" cy="6159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07 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 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Summary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100" y="1866900"/>
            <a:ext cx="6197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현재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상황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요약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3543300"/>
            <a:ext cx="9436100" cy="402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28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</a:p>
          <a:p>
            <a:pPr algn="l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도어락의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기본적인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키패드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(GPIO)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장치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(I2C)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1. SPI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오류로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RFID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오류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디버깅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RFID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정상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Regular"/>
              </a:rPr>
              <a:t>예정</a:t>
            </a:r>
          </a:p>
          <a:p>
            <a:pPr algn="l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14300" y="8382000"/>
            <a:ext cx="40259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UART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doorlock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프로세스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rot="0">
            <a:off x="-4191000" y="4724400"/>
            <a:ext cx="10617200" cy="999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 rot="6120000">
            <a:off x="12306300" y="-7759700"/>
            <a:ext cx="10617200" cy="9994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5486400"/>
            <a:ext cx="9296400" cy="3784600"/>
          </a:xfrm>
          <a:prstGeom prst="rect">
            <a:avLst/>
          </a:prstGeom>
          <a:effectLst>
            <a:outerShdw dir="5400000" dist="58231" blurRad="178349">
              <a:srgbClr val="000000">
                <a:alpha val="2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91600" y="5486400"/>
            <a:ext cx="101600" cy="3771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17600" y="1562100"/>
            <a:ext cx="12103100" cy="187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0600" b="false" i="false" u="none" strike="noStrike">
                <a:solidFill>
                  <a:srgbClr val="1C46F0"/>
                </a:solidFill>
                <a:latin typeface="Pretendard ExtraBold"/>
              </a:rPr>
              <a:t>THANK YOU.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5500" y="6578600"/>
            <a:ext cx="15240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ExtraBold"/>
              </a:rPr>
              <a:t>팀장</a:t>
            </a:r>
          </a:p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ExtraBold"/>
              </a:rPr>
              <a:t>팀원</a:t>
            </a:r>
          </a:p>
          <a:p>
            <a:pPr algn="l" lvl="0">
              <a:lnSpc>
                <a:spcPct val="1784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ExtraBold"/>
              </a:rPr>
              <a:t>GIT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ExtraBold"/>
              </a:rPr>
              <a:t>주소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0" y="6578600"/>
            <a:ext cx="75438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김현국</a:t>
            </a:r>
          </a:p>
          <a:p>
            <a:pPr algn="l" lvl="0">
              <a:lnSpc>
                <a:spcPct val="17845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한승훈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최세환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김지현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김혜진</a:t>
            </a:r>
          </a:p>
          <a:p>
            <a:pPr algn="l" lvl="0">
              <a:lnSpc>
                <a:spcPct val="17845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HTTP://192.168.0.128:8180/SOGAN-SOC-LAB/TEAM2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91600" y="4508500"/>
            <a:ext cx="4064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9400"/>
              </a:lnSpc>
            </a:pPr>
            <a:r>
              <a:rPr lang="en-US" sz="4400" b="false" i="true" u="none" strike="noStrike" spc="-100">
                <a:solidFill>
                  <a:srgbClr val="1C46F0"/>
                </a:solidFill>
                <a:latin typeface="Pretendard ExtraBold"/>
              </a:rPr>
              <a:t>TEAM</a:t>
            </a:r>
            <a:r>
              <a:rPr lang="en-US" sz="4400" b="false" i="true" u="none" strike="noStrike" spc="-100">
                <a:solidFill>
                  <a:srgbClr val="000000"/>
                </a:solidFill>
                <a:latin typeface="Pretendard Extra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7600" y="1371600"/>
            <a:ext cx="7721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2025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서강대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반도체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전문가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과정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프로젝트 회고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실패에서 배운 교훈</a:t>
            </a:r>
          </a:p>
          <a:p/>
          <a:p>
            <a:r>
              <a:t>"복잡한 시스템은 하나씩 쌓아올려야 한다"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아쉬운 점 1: SPI 펌웨어 미완성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b="1" sz="2000"/>
            </a:pPr>
            <a:r>
              <a:t>현상: MFRC522 RFID Reader와의 SPI 통신 실패</a:t>
            </a:r>
          </a:p>
          <a:p>
            <a:pPr lvl="1">
              <a:defRPr sz="1800"/>
            </a:pPr>
            <a:r>
              <a:t>MISO 신호가 항상 0x00으로 읽힘</a:t>
            </a:r>
          </a:p>
          <a:p>
            <a:pPr lvl="1">
              <a:defRPr sz="1800"/>
            </a:pPr>
            <a:r>
              <a:t>RFID 카드 버전 레지스터 읽기 실패 (기대값: 0x91 또는 0x92)</a:t>
            </a:r>
          </a:p>
          <a:p>
            <a:pPr lvl="1">
              <a:defRPr sz="1800"/>
            </a:pPr>
            <a:r>
              <a:t>하드웨어 Loopback 테스트에서도 동일한 문제</a:t>
            </a:r>
          </a:p>
          <a:p>
            <a:pPr/>
          </a:p>
          <a:p>
            <a:pPr>
              <a:defRPr b="1" sz="2000"/>
            </a:pPr>
            <a:r>
              <a:t>원인 분석 (3가지 레벨)</a:t>
            </a:r>
          </a:p>
          <a:p>
            <a:pPr lvl="1">
              <a:defRPr sz="1600"/>
            </a:pPr>
            <a:r>
              <a:t>하드웨어: Pmod 핀 배선, IOSTANDARD 불일치, Tri-state 타이밍</a:t>
            </a:r>
          </a:p>
          <a:p>
            <a:pPr lvl="1">
              <a:defRPr sz="1600"/>
            </a:pPr>
            <a:r>
              <a:t>펌웨어: 레지스터 매핑 오류, 샘플링 타이밍, CPOL/CPHA 설정</a:t>
            </a:r>
          </a:p>
          <a:p>
            <a:pPr lvl="1">
              <a:defRPr sz="1600"/>
            </a:pPr>
            <a:r>
              <a:t>RTL: AXI Handshake 동기화, SPI FSM 오류, MISO Tri-state 제어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0">
            <a:off x="-3746500" y="3784600"/>
            <a:ext cx="11226800" cy="10566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84900" y="0"/>
            <a:ext cx="1016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2006600"/>
            <a:ext cx="558800" cy="55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3238500"/>
            <a:ext cx="558800" cy="55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4457700"/>
            <a:ext cx="5588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5689600"/>
            <a:ext cx="558800" cy="55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6908800"/>
            <a:ext cx="558800" cy="55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78700" y="8140700"/>
            <a:ext cx="5588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2222500"/>
            <a:ext cx="1651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3441700"/>
            <a:ext cx="1651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5880100"/>
            <a:ext cx="1651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8318500"/>
            <a:ext cx="1651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4660900"/>
            <a:ext cx="165100" cy="19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39600" y="7099300"/>
            <a:ext cx="165100" cy="190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54100" y="876300"/>
            <a:ext cx="4749800" cy="219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6200" b="false" i="false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</a:p>
          <a:p>
            <a:pPr algn="l" lvl="0">
              <a:lnSpc>
                <a:spcPct val="116199"/>
              </a:lnSpc>
            </a:pPr>
            <a:r>
              <a:rPr lang="ko-KR" sz="6200" b="false" i="false" u="none" strike="noStrike">
                <a:solidFill>
                  <a:srgbClr val="1C46F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19000" y="21336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16900" y="20447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42200" y="20193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2200" y="32512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42200" y="44704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42200" y="57023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42200" y="69215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42200" y="8153400"/>
            <a:ext cx="431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ExtraBold"/>
              </a:rPr>
              <a:t>6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16900" y="32766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GPIO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16900" y="4495800"/>
            <a:ext cx="309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I2C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16900" y="5727700"/>
            <a:ext cx="322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SPI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16900" y="6946900"/>
            <a:ext cx="322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Firmware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91500" y="8166100"/>
            <a:ext cx="3225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Summary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19000" y="33528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Backbone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과정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19000" y="45720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Backbone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과정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19000" y="57912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Backbone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진행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과정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19000" y="7010400"/>
            <a:ext cx="5626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keypad, RFID, EEPROM,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전체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doorlock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펌웨어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19000" y="8242300"/>
            <a:ext cx="4902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675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마무리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요약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아쉬운 점 2, 3,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b="1" sz="2000"/>
            </a:pPr>
            <a:r>
              <a:t>통합 테스트 부족</a:t>
            </a:r>
          </a:p>
          <a:p>
            <a:pPr lvl="1">
              <a:defRPr sz="1600"/>
            </a:pPr>
            <a:r>
              <a:t>개별 모듈 검증은 완료했으나 전체 시스템 통합 테스트 미흡</a:t>
            </a:r>
          </a:p>
          <a:p>
            <a:pPr lvl="1">
              <a:defRPr sz="1600"/>
            </a:pPr>
            <a:r>
              <a:t>Edge Case 처리 미비 (EEPROM 읽기 중 인터럽트 등)</a:t>
            </a:r>
          </a:p>
          <a:p>
            <a:pPr/>
          </a:p>
          <a:p>
            <a:pPr>
              <a:defRPr b="1" sz="2000"/>
            </a:pPr>
            <a:r>
              <a:t>시간 관리 실패</a:t>
            </a:r>
          </a:p>
          <a:p>
            <a:pPr lvl="1">
              <a:defRPr sz="1600"/>
            </a:pPr>
            <a:r>
              <a:t>디버깅 시간 과소평가 (예상 1주 → 실제 3주 소요)</a:t>
            </a:r>
          </a:p>
          <a:p>
            <a:pPr lvl="1">
              <a:defRPr sz="1600"/>
            </a:pPr>
            <a:r>
              <a:t>SPI 기능을 후반부에 착수하여 완성 실패</a:t>
            </a:r>
          </a:p>
          <a:p>
            <a:pPr/>
          </a:p>
          <a:p>
            <a:pPr>
              <a:defRPr b="1" sz="2000"/>
            </a:pPr>
            <a:r>
              <a:t>하드웨어 검증 환경 부족</a:t>
            </a:r>
          </a:p>
          <a:p>
            <a:pPr lvl="1">
              <a:defRPr sz="1600"/>
            </a:pPr>
            <a:r>
              <a:t>Logic Analyzer/Oscilloscope 미보유로 실제 신호 확인 불가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핵심 교훈: "하나씩 쌓아올려야 한다"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b="1" sz="2200">
                <a:solidFill>
                  <a:srgbClr val="667EEA"/>
                </a:solidFill>
              </a:defRPr>
            </a:pPr>
            <a:r>
              <a:t>"복잡한 시스템은 검증된 작은 블록의 조합이다"</a:t>
            </a:r>
          </a:p>
          <a:p>
            <a:pPr/>
          </a:p>
          <a:p>
            <a:pPr>
              <a:defRPr b="1" sz="2000"/>
            </a:pPr>
            <a:r>
              <a:t>Bottom-Up 접근의 중요성</a:t>
            </a:r>
          </a:p>
          <a:p>
            <a:pPr lvl="1">
              <a:defRPr sz="1800"/>
            </a:pPr>
            <a:r>
              <a:t>각 Peripheral을 완전히 검증한 후 통합</a:t>
            </a:r>
          </a:p>
          <a:p>
            <a:pPr lvl="1">
              <a:defRPr sz="1800"/>
            </a:pPr>
            <a:r>
              <a:t>GPIO → UART → I²C → SPI 순서로 단계별 검증</a:t>
            </a:r>
          </a:p>
          <a:p>
            <a:pPr/>
          </a:p>
          <a:p>
            <a:pPr>
              <a:defRPr b="1" sz="2000">
                <a:solidFill>
                  <a:srgbClr val="228B22"/>
                </a:solidFill>
              </a:defRPr>
            </a:pPr>
            <a:r>
              <a:t>성공 사례: I²C EEPROM</a:t>
            </a:r>
          </a:p>
          <a:p>
            <a:pPr lvl="1">
              <a:defRPr sz="1600"/>
            </a:pPr>
            <a:r>
              <a:t>RTL 시뮬레이션 → Testbench 검증 → FPGA 포팅 → Firmware API → 통합</a:t>
            </a:r>
          </a:p>
          <a:p>
            <a:pPr lvl="1">
              <a:defRPr sz="1600"/>
            </a:pPr>
            <a:r>
              <a:t>모든 단계를 철저히 검증 → 예정 기간 내 성공적 완료</a:t>
            </a:r>
          </a:p>
          <a:p>
            <a:pPr/>
          </a:p>
          <a:p>
            <a:pPr>
              <a:defRPr b="1" sz="2000">
                <a:solidFill>
                  <a:srgbClr val="DC143C"/>
                </a:solidFill>
              </a:defRPr>
            </a:pPr>
            <a:r>
              <a:t>실패 사례: SPI</a:t>
            </a:r>
          </a:p>
          <a:p>
            <a:pPr lvl="1">
              <a:defRPr sz="1600"/>
            </a:pPr>
            <a:r>
              <a:t>RTL 시뮬레이션 불충분 → AXI 검증 생략 → 통합 단계에서 문제 발견</a:t>
            </a:r>
          </a:p>
          <a:p>
            <a:pPr lvl="1">
              <a:defRPr sz="1600"/>
            </a:pPr>
            <a:r>
              <a:t>단계별 검증 부족 → 시간 부족으로 미완성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기술적 개선사항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b="1" sz="2000"/>
            </a:pPr>
            <a:r>
              <a:t>1. SPI 통신 안정화</a:t>
            </a:r>
          </a:p>
          <a:p>
            <a:pPr lvl="1">
              <a:defRPr sz="1800"/>
            </a:pPr>
            <a:r>
              <a:t>MISO Tri-state 제어 개선 (RTL)</a:t>
            </a:r>
          </a:p>
          <a:p>
            <a:pPr lvl="1">
              <a:defRPr sz="1800"/>
            </a:pPr>
            <a:r>
              <a:t>AXI Handshake 신호 동기화 강화</a:t>
            </a:r>
          </a:p>
          <a:p>
            <a:pPr lvl="1">
              <a:defRPr sz="1800"/>
            </a:pPr>
            <a:r>
              <a:t>Firmware Retry 로직 추가</a:t>
            </a:r>
          </a:p>
          <a:p>
            <a:pPr/>
          </a:p>
          <a:p>
            <a:pPr>
              <a:defRPr b="1" sz="2000"/>
            </a:pPr>
            <a:r>
              <a:t>2. 통합 검증 강화</a:t>
            </a:r>
          </a:p>
          <a:p>
            <a:pPr lvl="1">
              <a:defRPr sz="1800"/>
            </a:pPr>
            <a:r>
              <a:t>Co-simulation 환경 구축 (HW + SW 동시 검증)</a:t>
            </a:r>
          </a:p>
          <a:p>
            <a:pPr lvl="1">
              <a:defRPr sz="1800"/>
            </a:pPr>
            <a:r>
              <a:t>Assertion 기반 프로토콜 자동 검증</a:t>
            </a:r>
          </a:p>
          <a:p>
            <a:pPr lvl="1">
              <a:defRPr sz="1800"/>
            </a:pPr>
            <a:r>
              <a:t>Regression Test 자동화</a:t>
            </a:r>
          </a:p>
          <a:p>
            <a:pPr/>
          </a:p>
          <a:p>
            <a:pPr>
              <a:defRPr b="1" sz="2000"/>
            </a:pPr>
            <a:r>
              <a:t>3. 모듈화 및 재사용성</a:t>
            </a:r>
          </a:p>
          <a:p>
            <a:pPr lvl="1">
              <a:defRPr sz="1800"/>
            </a:pPr>
            <a:r>
              <a:t>Parameterizable SPI Master 설계</a:t>
            </a:r>
          </a:p>
          <a:p>
            <a:pPr lvl="1">
              <a:defRPr sz="1800"/>
            </a:pPr>
            <a:r>
              <a:t>CLK_DIV, DATA_WIDTH, CPOL, CPHA를 파라미터로 설정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기술적 개선사항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b="1" sz="2000"/>
            </a:pPr>
            <a:r>
              <a:t>4. 디버깅 향상</a:t>
            </a:r>
          </a:p>
          <a:p>
            <a:pPr lvl="1">
              <a:defRPr sz="1800"/>
            </a:pPr>
            <a:r>
              <a:t>ILA (Integrated Logic Analyzer) 추가</a:t>
            </a:r>
          </a:p>
          <a:p>
            <a:pPr lvl="2">
              <a:defRPr sz="1600"/>
            </a:pPr>
            <a:r>
              <a:t>Vivado ILA를 통한 FPGA 내부 신호 실시간 모니터링</a:t>
            </a:r>
          </a:p>
          <a:p>
            <a:pPr lvl="1">
              <a:defRPr sz="1800"/>
            </a:pPr>
            <a:r>
              <a:t>Clock Gating으로 전력 최적화</a:t>
            </a:r>
          </a:p>
          <a:p>
            <a:pPr lvl="2">
              <a:defRPr sz="1600"/>
            </a:pPr>
            <a:r>
              <a:t>SPI 미사용 시 클럭 차단 (예상 전력 절감: 30%)</a:t>
            </a:r>
          </a:p>
          <a:p>
            <a:pPr/>
          </a:p>
          <a:p>
            <a:pPr>
              <a:defRPr b="1" sz="2000"/>
            </a:pPr>
            <a:r>
              <a:t>5. 개발 프로세스 개선</a:t>
            </a:r>
          </a:p>
          <a:p>
            <a:pPr lvl="1">
              <a:defRPr sz="1800"/>
            </a:pPr>
            <a:r>
              <a:t>CI/CD 파이프라인 구축</a:t>
            </a:r>
          </a:p>
          <a:p>
            <a:pPr lvl="2">
              <a:defRPr sz="1600"/>
            </a:pPr>
            <a:r>
              <a:t>자동 빌드 및 Regression Test</a:t>
            </a:r>
          </a:p>
          <a:p>
            <a:pPr lvl="2">
              <a:defRPr sz="1600"/>
            </a:pPr>
            <a:r>
              <a:t>Code Coverage 80% 이상 목표</a:t>
            </a:r>
          </a:p>
          <a:p>
            <a:pPr lvl="1">
              <a:defRPr sz="1800"/>
            </a:pPr>
            <a:r>
              <a:t>문서화 자동화</a:t>
            </a:r>
          </a:p>
          <a:p>
            <a:pPr lvl="2">
              <a:defRPr sz="1600"/>
            </a:pPr>
            <a:r>
              <a:t>설계 결정사항 및 디버깅 로그 체계적 기록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향후 개선 계획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>
              <a:defRPr b="1" sz="1800">
                <a:solidFill>
                  <a:srgbClr val="FF8C00"/>
                </a:solidFill>
              </a:defRPr>
            </a:pPr>
            <a:r>
              <a:t>단기 (1개월)</a:t>
            </a:r>
          </a:p>
          <a:p>
            <a:pPr lvl="1">
              <a:defRPr sz="1400"/>
            </a:pPr>
            <a:r>
              <a:t>Logic Analyzer로 실제 파형 확인</a:t>
            </a:r>
          </a:p>
          <a:p>
            <a:pPr lvl="1">
              <a:defRPr sz="1400"/>
            </a:pPr>
            <a:r>
              <a:t>MISO 신호 근본 원인 파악</a:t>
            </a:r>
          </a:p>
          <a:p>
            <a:pPr lvl="1">
              <a:defRPr sz="1400"/>
            </a:pPr>
            <a:r>
              <a:t>MFRC522 버전 레지스터 읽기 성공</a:t>
            </a:r>
          </a:p>
          <a:p>
            <a:pPr lvl="1">
              <a:defRPr sz="1400"/>
            </a:pPr>
            <a:r>
              <a:t>RFID 카드 UID 안정적 획득</a:t>
            </a:r>
          </a:p>
          <a:p>
            <a:pPr/>
          </a:p>
          <a:p>
            <a:pPr>
              <a:defRPr b="1" sz="1800">
                <a:solidFill>
                  <a:srgbClr val="228B22"/>
                </a:solidFill>
              </a:defRPr>
            </a:pPr>
            <a:r>
              <a:t>중기 (3개월)</a:t>
            </a:r>
          </a:p>
          <a:p>
            <a:pPr lvl="1">
              <a:defRPr sz="1400"/>
            </a:pPr>
            <a:r>
              <a:t>CI/CD 파이프라인 구축</a:t>
            </a:r>
          </a:p>
          <a:p>
            <a:pPr lvl="2">
              <a:defRPr sz="1200"/>
            </a:pPr>
            <a:r>
              <a:t>Jenkins 기반 자동 빌드</a:t>
            </a:r>
          </a:p>
          <a:p>
            <a:pPr lvl="1">
              <a:defRPr sz="1400"/>
            </a:pPr>
            <a:r>
              <a:t>I²S 오디오 출력 완성</a:t>
            </a:r>
          </a:p>
          <a:p>
            <a:pPr lvl="1">
              <a:defRPr sz="1400"/>
            </a:pPr>
            <a:r>
              <a:t>웹 기반 관리 인터페이스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>
              <a:defRPr b="1" sz="1800">
                <a:solidFill>
                  <a:srgbClr val="667EEA"/>
                </a:solidFill>
              </a:defRPr>
            </a:pPr>
            <a:r>
              <a:t>장기 (6개월)</a:t>
            </a:r>
          </a:p>
          <a:p>
            <a:pPr lvl="1">
              <a:defRPr sz="1400"/>
            </a:pPr>
            <a:r>
              <a:t>제품화 준비</a:t>
            </a:r>
          </a:p>
          <a:p>
            <a:pPr lvl="2">
              <a:defRPr sz="1200"/>
            </a:pPr>
            <a:r>
              <a:t>PCB 설계 및 제작</a:t>
            </a:r>
          </a:p>
          <a:p>
            <a:pPr lvl="2">
              <a:defRPr sz="1200"/>
            </a:pPr>
            <a:r>
              <a:t>케이스 디자인 (3D 프린팅)</a:t>
            </a:r>
          </a:p>
          <a:p>
            <a:pPr lvl="2">
              <a:defRPr sz="1200"/>
            </a:pPr>
            <a:r>
              <a:t>인증 규격 준수 (CE, FCC)</a:t>
            </a:r>
          </a:p>
          <a:p>
            <a:pPr/>
          </a:p>
          <a:p>
            <a:pPr lvl="1">
              <a:defRPr sz="1400"/>
            </a:pPr>
            <a:r>
              <a:t>성능 최적화</a:t>
            </a:r>
          </a:p>
          <a:p>
            <a:pPr lvl="2">
              <a:defRPr sz="1200"/>
            </a:pPr>
            <a:r>
              <a:t>전력 소모 50% 감소</a:t>
            </a:r>
          </a:p>
          <a:p>
            <a:pPr lvl="2">
              <a:defRPr sz="1200"/>
            </a:pPr>
            <a:r>
              <a:t>응답 시간 100ms 이하</a:t>
            </a:r>
          </a:p>
          <a:p>
            <a:pPr lvl="2">
              <a:defRPr sz="1200"/>
            </a:pPr>
            <a:r>
              <a:t>FPGA 리소스 20% 이하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최종 소감 및 다음 프로젝트 적용 사항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b="1" sz="2000"/>
            </a:pPr>
            <a:r>
              <a:t>프로젝트를 통해 배운 것</a:t>
            </a:r>
          </a:p>
          <a:p>
            <a:pPr lvl="1">
              <a:defRPr sz="1600">
                <a:solidFill>
                  <a:srgbClr val="667EEA"/>
                </a:solidFill>
              </a:defRPr>
            </a:pPr>
            <a:r>
              <a:t>"완벽한 설계"보다 "검증 가능한 설계"가 중요</a:t>
            </a:r>
          </a:p>
          <a:p>
            <a:pPr lvl="1">
              <a:defRPr sz="1600">
                <a:solidFill>
                  <a:srgbClr val="DC143C"/>
                </a:solidFill>
              </a:defRPr>
            </a:pPr>
            <a:r>
              <a:t>"시간은 항상 부족하다" - 디버깅 시간은 예상의 3배</a:t>
            </a:r>
          </a:p>
          <a:p>
            <a:pPr lvl="1">
              <a:defRPr sz="1600">
                <a:solidFill>
                  <a:srgbClr val="228B22"/>
                </a:solidFill>
              </a:defRPr>
            </a:pPr>
            <a:r>
              <a:t>"실패도 자산이다" - 다음 프로젝트의 성공률 향상</a:t>
            </a:r>
          </a:p>
          <a:p>
            <a:pPr/>
          </a:p>
          <a:p>
            <a:pPr>
              <a:defRPr b="1" sz="2000"/>
            </a:pPr>
            <a:r>
              <a:t>다음 프로젝트에 적용할 점</a:t>
            </a:r>
          </a:p>
          <a:p>
            <a:pPr lvl="1">
              <a:defRPr sz="1800"/>
            </a:pPr>
            <a:r>
              <a:t>✓ 철저한 단위 테스트부터 시작</a:t>
            </a:r>
          </a:p>
          <a:p>
            <a:pPr lvl="1">
              <a:defRPr sz="1800"/>
            </a:pPr>
            <a:r>
              <a:t>✓ 문서화를 코딩과 동시에 진행</a:t>
            </a:r>
          </a:p>
          <a:p>
            <a:pPr lvl="1">
              <a:defRPr sz="1800"/>
            </a:pPr>
            <a:r>
              <a:t>✓ 주간 마일스톤 설정 및 진행률 체크</a:t>
            </a:r>
          </a:p>
          <a:p>
            <a:pPr lvl="1">
              <a:defRPr sz="1800"/>
            </a:pPr>
            <a:r>
              <a:t>✓ 코드 리뷰 문화 정착</a:t>
            </a:r>
          </a:p>
          <a:p>
            <a:pPr lvl="1">
              <a:defRPr sz="1800"/>
            </a:pPr>
            <a:r>
              <a:t>✓ 리스크 관리 사전 수행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6120000">
            <a:off x="12484100" y="-6908800"/>
            <a:ext cx="10617200" cy="999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93900" y="1574800"/>
            <a:ext cx="13322300" cy="8280400"/>
          </a:xfrm>
          <a:prstGeom prst="rect">
            <a:avLst/>
          </a:prstGeom>
          <a:effectLst>
            <a:outerShdw dir="2700000" dist="764406" blurRad="682965">
              <a:srgbClr val="000000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01 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0" y="711200"/>
            <a:ext cx="604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4800" b="false" i="false" u="none" strike="noStrike">
                <a:solidFill>
                  <a:srgbClr val="000000"/>
                </a:solidFill>
                <a:latin typeface="Pretendard ExtraBold"/>
              </a:rPr>
              <a:t>Project</a:t>
            </a:r>
            <a:r>
              <a:rPr lang="en-US" sz="4800" b="false" i="false" u="none" strike="noStrike">
                <a:solidFill>
                  <a:srgbClr val="1C46F0"/>
                </a:solidFill>
                <a:latin typeface="Pretendard ExtraBold"/>
              </a:rPr>
              <a:t> Diagram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6120000">
            <a:off x="12484100" y="-6908800"/>
            <a:ext cx="10617200" cy="9994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59000" y="1447800"/>
            <a:ext cx="13665200" cy="8458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01 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66300" y="482600"/>
            <a:ext cx="60452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4800" b="false" i="false" u="none" strike="noStrike">
                <a:solidFill>
                  <a:srgbClr val="000000"/>
                </a:solidFill>
                <a:latin typeface="Pretendard ExtraBold"/>
              </a:rPr>
              <a:t>Block</a:t>
            </a:r>
            <a:r>
              <a:rPr lang="en-US" sz="4800" b="false" i="false" u="none" strike="noStrike">
                <a:solidFill>
                  <a:srgbClr val="1C46F0"/>
                </a:solidFill>
                <a:latin typeface="Pretendard ExtraBold"/>
              </a:rPr>
              <a:t> 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4013200"/>
            <a:ext cx="88900" cy="3035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55200" y="6019800"/>
            <a:ext cx="7658100" cy="3708400"/>
          </a:xfrm>
          <a:prstGeom prst="rect">
            <a:avLst/>
          </a:prstGeom>
          <a:effectLst>
            <a:outerShdw dir="2700000" dist="342859" blurRad="137398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55200" y="1066800"/>
            <a:ext cx="7556500" cy="4178300"/>
          </a:xfrm>
          <a:prstGeom prst="rect">
            <a:avLst/>
          </a:prstGeom>
          <a:effectLst>
            <a:outerShdw dir="2700000" dist="385632" blurRad="173819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Backbone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ExtraBold"/>
              </a:rPr>
              <a:t>연결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300" y="3975100"/>
            <a:ext cx="7302500" cy="391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1. riscv_cache_soc.v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ip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주소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사이즈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모듈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인스턴스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2. amba_axi_lite_m3 -&gt; amba_axi_lite_m6.v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슬레이브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개수에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버스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너비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확장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3. fpga_zed.xdc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I/O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표준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핀에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할당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37700" y="6375400"/>
            <a:ext cx="8737600" cy="3733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37700" y="1155700"/>
            <a:ext cx="8826500" cy="4229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Simulation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400" y="3048000"/>
            <a:ext cx="7607300" cy="586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design_riscv_cache.tcl, top.sv, makefile, xsim.prj 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수정하여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참고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포트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gpio_axi_lite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디렉터리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axi4_to_lite.v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ips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모듈이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충돌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오류로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top simulation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riscv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firmware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받아들이지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못함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방안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gpio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axi4_to_lite.v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axi4_to_lite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모듈로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GPIO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I2C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통합한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SoC + I2C firmware =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동작함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9E9E9E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36300" y="444500"/>
            <a:ext cx="4686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IP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Simulation (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개별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IP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9100" y="5676900"/>
            <a:ext cx="55880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Top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Simulation (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700" b="tru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3200" y="3835400"/>
            <a:ext cx="88900" cy="397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85200" y="2971800"/>
            <a:ext cx="9207500" cy="577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Co-simulation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9100" y="3848100"/>
            <a:ext cx="7874000" cy="469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cosim_bfm_axi_lite.sv, top.sv, tester.sv,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main.c, test.c, makefile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co-simulation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슬레이브가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보내는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ack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타이밍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인해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I2C read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7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비트의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항상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나오는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BFM &lt;-&gt; I2C_if &lt;-&gt; CSR &lt;-&gt; I2C_core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연결됨을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확인함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934200" y="2565400"/>
            <a:ext cx="3352800" cy="445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" y="2565400"/>
            <a:ext cx="5956300" cy="4457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09300" y="2578100"/>
            <a:ext cx="6832600" cy="445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5600" y="7556500"/>
            <a:ext cx="88900" cy="2197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7100" y="6858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02 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GPIO &amp; I2C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100" y="1282700"/>
            <a:ext cx="7835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Pretendard ExtraBold"/>
              </a:rPr>
              <a:t>Emulation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2800" y="7683500"/>
            <a:ext cx="173736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: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vivado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내에서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syn, impl, bit stream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보드에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파일을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올리고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상황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펌웨어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SDA, SCL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적합한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신호가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들어오지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않음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GPIO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디버깅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tru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2200" b="tru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vivado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syn, impl, bit stream,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오실로스코프로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64700" y="1371600"/>
            <a:ext cx="8509000" cy="4610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1371600"/>
            <a:ext cx="9664700" cy="4597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27100" y="698500"/>
            <a:ext cx="5791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03  </a:t>
            </a:r>
            <a:r>
              <a:rPr lang="en-US" sz="2600" b="false" i="false" u="none" strike="noStrike">
                <a:solidFill>
                  <a:srgbClr val="1C46F0"/>
                </a:solidFill>
                <a:latin typeface="Pretendard ExtraBold"/>
              </a:rPr>
              <a:t>|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ExtraBold"/>
              </a:rPr>
              <a:t>  I2C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6235700"/>
            <a:ext cx="15684500" cy="369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시뮬레이션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결과와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Quartus In System Soruce &amp; Probe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비교</a:t>
            </a:r>
          </a:p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FPGA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에서의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로직이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복잡하여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동작하지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않거나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오동작하는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이로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문제점</a:t>
            </a:r>
            <a:b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1. state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고정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or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스킵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&amp;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2. SDA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고정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원치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않는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3. read &amp; write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동작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실패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4. memory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실패</a:t>
            </a:r>
            <a:b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b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6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  <a:t>방안</a:t>
            </a:r>
            <a:br>
              <a:rPr lang="ko-KR" sz="2600" b="tru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간소화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2. KHz clock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변경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3. data control code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변경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